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4"/>
  </p:notesMasterIdLst>
  <p:sldIdLst>
    <p:sldId id="256" r:id="rId3"/>
    <p:sldId id="257" r:id="rId4"/>
    <p:sldId id="258" r:id="rId5"/>
    <p:sldId id="265" r:id="rId6"/>
    <p:sldId id="266" r:id="rId7"/>
    <p:sldId id="267" r:id="rId8"/>
    <p:sldId id="270" r:id="rId9"/>
    <p:sldId id="271" r:id="rId10"/>
    <p:sldId id="260" r:id="rId11"/>
    <p:sldId id="264" r:id="rId12"/>
    <p:sldId id="268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14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94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32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95" name="PlaceHolder 3"/>
          <p:cNvSpPr>
            <a:spLocks noGrp="1"/>
          </p:cNvSpPr>
          <p:nvPr>
            <p:ph type="dt"/>
          </p:nvPr>
        </p:nvSpPr>
        <p:spPr>
          <a:xfrm>
            <a:off x="4279320" y="0"/>
            <a:ext cx="328032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96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32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97" name="PlaceHolder 5"/>
          <p:cNvSpPr>
            <a:spLocks noGrp="1"/>
          </p:cNvSpPr>
          <p:nvPr>
            <p:ph type="sldNum"/>
          </p:nvPr>
        </p:nvSpPr>
        <p:spPr>
          <a:xfrm>
            <a:off x="4279320" y="10157400"/>
            <a:ext cx="328032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EE3FE20F-DAF0-4EC6-8930-98C01CEC0B16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3884760" y="8685360"/>
            <a:ext cx="2968560" cy="453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5511E20-292E-4E51-A0DE-B7A1925FFEED}" type="slidenum">
              <a:rPr lang="en-US" sz="1200" b="0" strike="noStrike" spc="-1">
                <a:solidFill>
                  <a:srgbClr val="000000"/>
                </a:solidFill>
                <a:latin typeface="Arial"/>
              </a:rPr>
              <a:t>1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3884760" y="8685360"/>
            <a:ext cx="2968560" cy="453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30D7155A-5D96-489A-BEB8-81FBC75ED1BF}" type="slidenum">
              <a:rPr lang="en-US" sz="1200" b="0" strike="noStrike" spc="-1">
                <a:solidFill>
                  <a:srgbClr val="000000"/>
                </a:solidFill>
                <a:latin typeface="Arial"/>
              </a:rPr>
              <a:t>2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E3FE20F-DAF0-4EC6-8930-98C01CEC0B16}" type="slidenum">
              <a:rPr lang="en-US" sz="1400" b="0" strike="noStrike" spc="-1" smtClean="0">
                <a:latin typeface="Times New Roman"/>
              </a:rPr>
              <a:t>5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88968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2" name="PlaceHolder 7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stomShape 1" hidden="1"/>
          <p:cNvSpPr/>
          <p:nvPr/>
        </p:nvSpPr>
        <p:spPr>
          <a:xfrm>
            <a:off x="0" y="6477120"/>
            <a:ext cx="9140760" cy="377640"/>
          </a:xfrm>
          <a:prstGeom prst="rect">
            <a:avLst/>
          </a:prstGeom>
          <a:solidFill>
            <a:srgbClr val="3C8C93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CustomShape 2" hidden="1"/>
          <p:cNvSpPr/>
          <p:nvPr/>
        </p:nvSpPr>
        <p:spPr>
          <a:xfrm>
            <a:off x="0" y="10440"/>
            <a:ext cx="9140760" cy="758880"/>
          </a:xfrm>
          <a:prstGeom prst="rect">
            <a:avLst/>
          </a:prstGeom>
          <a:gradFill>
            <a:gsLst>
              <a:gs pos="0">
                <a:srgbClr val="4597A0"/>
              </a:gs>
              <a:gs pos="100000">
                <a:srgbClr val="72BFC5"/>
              </a:gs>
            </a:gsLst>
            <a:lin ang="0"/>
          </a:gra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 hidden="1"/>
          <p:cNvSpPr/>
          <p:nvPr/>
        </p:nvSpPr>
        <p:spPr>
          <a:xfrm>
            <a:off x="1447920" y="6536520"/>
            <a:ext cx="3120840" cy="27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Arial"/>
                <a:ea typeface="바탕"/>
              </a:rPr>
              <a:t>GTÜ - Bilgisayar Mühendisliği Bölümü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3" name="Picture 15"/>
          <p:cNvPicPr/>
          <p:nvPr/>
        </p:nvPicPr>
        <p:blipFill>
          <a:blip r:embed="rId14"/>
          <a:stretch/>
        </p:blipFill>
        <p:spPr>
          <a:xfrm>
            <a:off x="81720" y="5867280"/>
            <a:ext cx="981720" cy="981720"/>
          </a:xfrm>
          <a:prstGeom prst="rect">
            <a:avLst/>
          </a:prstGeom>
          <a:ln>
            <a:noFill/>
          </a:ln>
        </p:spPr>
      </p:pic>
      <p:pic>
        <p:nvPicPr>
          <p:cNvPr id="4" name="Picture 16"/>
          <p:cNvPicPr/>
          <p:nvPr/>
        </p:nvPicPr>
        <p:blipFill>
          <a:blip r:embed="rId15"/>
          <a:stretch/>
        </p:blipFill>
        <p:spPr>
          <a:xfrm>
            <a:off x="8001000" y="43920"/>
            <a:ext cx="1106640" cy="691920"/>
          </a:xfrm>
          <a:prstGeom prst="rect">
            <a:avLst/>
          </a:prstGeom>
          <a:ln>
            <a:noFill/>
          </a:ln>
        </p:spPr>
      </p:pic>
      <p:sp>
        <p:nvSpPr>
          <p:cNvPr id="5" name="CustomShape 4" hidden="1"/>
          <p:cNvSpPr/>
          <p:nvPr/>
        </p:nvSpPr>
        <p:spPr>
          <a:xfrm>
            <a:off x="4572000" y="6528960"/>
            <a:ext cx="3120840" cy="27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Arial"/>
                <a:ea typeface="바탕"/>
              </a:rPr>
              <a:t>BİL 495/496 Bitirme Projesi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" name="CustomShape 5"/>
          <p:cNvSpPr/>
          <p:nvPr/>
        </p:nvSpPr>
        <p:spPr>
          <a:xfrm>
            <a:off x="5943600" y="200160"/>
            <a:ext cx="2739960" cy="23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000" b="1" strike="noStrike" spc="-1">
                <a:solidFill>
                  <a:srgbClr val="FFFFCC"/>
                </a:solidFill>
                <a:latin typeface="Tahoma"/>
                <a:ea typeface="DejaVu Sans"/>
              </a:rPr>
              <a:t>Bilgisayar Mühendisliği Bölümü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7" name="CustomShape 6"/>
          <p:cNvSpPr/>
          <p:nvPr/>
        </p:nvSpPr>
        <p:spPr>
          <a:xfrm>
            <a:off x="0" y="10440"/>
            <a:ext cx="9140760" cy="758880"/>
          </a:xfrm>
          <a:prstGeom prst="rect">
            <a:avLst/>
          </a:prstGeom>
          <a:gradFill>
            <a:gsLst>
              <a:gs pos="0">
                <a:srgbClr val="72BFC5"/>
              </a:gs>
              <a:gs pos="100000">
                <a:srgbClr val="4597A0"/>
              </a:gs>
            </a:gsLst>
            <a:lin ang="0"/>
          </a:gra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7"/>
          <p:cNvSpPr/>
          <p:nvPr/>
        </p:nvSpPr>
        <p:spPr>
          <a:xfrm>
            <a:off x="0" y="6477120"/>
            <a:ext cx="9140760" cy="377640"/>
          </a:xfrm>
          <a:prstGeom prst="rect">
            <a:avLst/>
          </a:prstGeom>
          <a:solidFill>
            <a:srgbClr val="3C8C93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" name="Picture 15"/>
          <p:cNvPicPr/>
          <p:nvPr/>
        </p:nvPicPr>
        <p:blipFill>
          <a:blip r:embed="rId14"/>
          <a:stretch/>
        </p:blipFill>
        <p:spPr>
          <a:xfrm>
            <a:off x="152280" y="5715000"/>
            <a:ext cx="1139760" cy="1139760"/>
          </a:xfrm>
          <a:prstGeom prst="rect">
            <a:avLst/>
          </a:prstGeom>
          <a:ln>
            <a:noFill/>
          </a:ln>
        </p:spPr>
      </p:pic>
      <p:pic>
        <p:nvPicPr>
          <p:cNvPr id="10" name="Picture 16"/>
          <p:cNvPicPr/>
          <p:nvPr/>
        </p:nvPicPr>
        <p:blipFill>
          <a:blip r:embed="rId16"/>
          <a:stretch/>
        </p:blipFill>
        <p:spPr>
          <a:xfrm>
            <a:off x="3276720" y="179640"/>
            <a:ext cx="2783520" cy="1741680"/>
          </a:xfrm>
          <a:prstGeom prst="rect">
            <a:avLst/>
          </a:prstGeom>
          <a:ln>
            <a:noFill/>
          </a:ln>
        </p:spPr>
      </p:pic>
      <p:sp>
        <p:nvSpPr>
          <p:cNvPr id="11" name="PlaceHolder 8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2" name="PlaceHolder 9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stomShape 1"/>
          <p:cNvSpPr/>
          <p:nvPr/>
        </p:nvSpPr>
        <p:spPr>
          <a:xfrm>
            <a:off x="0" y="6477120"/>
            <a:ext cx="9140760" cy="377640"/>
          </a:xfrm>
          <a:prstGeom prst="rect">
            <a:avLst/>
          </a:prstGeom>
          <a:solidFill>
            <a:srgbClr val="3C8C93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CustomShape 2"/>
          <p:cNvSpPr/>
          <p:nvPr/>
        </p:nvSpPr>
        <p:spPr>
          <a:xfrm>
            <a:off x="0" y="10440"/>
            <a:ext cx="9140760" cy="758880"/>
          </a:xfrm>
          <a:prstGeom prst="rect">
            <a:avLst/>
          </a:prstGeom>
          <a:gradFill>
            <a:gsLst>
              <a:gs pos="0">
                <a:srgbClr val="4597A0"/>
              </a:gs>
              <a:gs pos="100000">
                <a:srgbClr val="72BFC5"/>
              </a:gs>
            </a:gsLst>
            <a:lin ang="0"/>
          </a:gra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" name="CustomShape 3"/>
          <p:cNvSpPr/>
          <p:nvPr/>
        </p:nvSpPr>
        <p:spPr>
          <a:xfrm>
            <a:off x="1447920" y="6536520"/>
            <a:ext cx="3120840" cy="27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Arial"/>
                <a:ea typeface="바탕"/>
              </a:rPr>
              <a:t>GTÜ - Bilgisayar Mühendisliği Bölümü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52" name="Picture 15"/>
          <p:cNvPicPr/>
          <p:nvPr/>
        </p:nvPicPr>
        <p:blipFill>
          <a:blip r:embed="rId14"/>
          <a:stretch/>
        </p:blipFill>
        <p:spPr>
          <a:xfrm>
            <a:off x="81720" y="5867280"/>
            <a:ext cx="981720" cy="981720"/>
          </a:xfrm>
          <a:prstGeom prst="rect">
            <a:avLst/>
          </a:prstGeom>
          <a:ln>
            <a:noFill/>
          </a:ln>
        </p:spPr>
      </p:pic>
      <p:pic>
        <p:nvPicPr>
          <p:cNvPr id="53" name="Picture 16"/>
          <p:cNvPicPr/>
          <p:nvPr/>
        </p:nvPicPr>
        <p:blipFill>
          <a:blip r:embed="rId15"/>
          <a:stretch/>
        </p:blipFill>
        <p:spPr>
          <a:xfrm>
            <a:off x="8001000" y="43920"/>
            <a:ext cx="1106640" cy="691920"/>
          </a:xfrm>
          <a:prstGeom prst="rect">
            <a:avLst/>
          </a:prstGeom>
          <a:ln>
            <a:noFill/>
          </a:ln>
        </p:spPr>
      </p:pic>
      <p:sp>
        <p:nvSpPr>
          <p:cNvPr id="54" name="CustomShape 4"/>
          <p:cNvSpPr/>
          <p:nvPr/>
        </p:nvSpPr>
        <p:spPr>
          <a:xfrm>
            <a:off x="4572000" y="6528960"/>
            <a:ext cx="3120840" cy="27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Arial"/>
                <a:ea typeface="바탕"/>
              </a:rPr>
              <a:t>BİL 495/496 Bitirme Projesi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56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dev.ti.com/tirex/content/simplelink_cc2640r2_sdk_2_20_00_49/docs/blestack/ble_user_guide/html/localization/index.html" TargetMode="External"/><Relationship Id="rId2" Type="http://schemas.openxmlformats.org/officeDocument/2006/relationships/hyperlink" Target="https://www.researchgate.net/figure/Conceptual-illustration-of-the-proposed-indoor-location-tracking-technique_fig1_281630229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osama-talaat.blogspot.com/2017/03/toa-tof-rtt-tdoa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12&amp;ved=2ahUKEwiLh7Oaqr_iAhXmxMQBHa6VCTYQFjALegQIBxAC&amp;url=http://aircconline.com/sipij/V4N4/4413sipij02.pdf&amp;usg=AOvVaw2euYXYvs6ZUsFeBmaZZ5QG" TargetMode="External"/><Relationship Id="rId2" Type="http://schemas.openxmlformats.org/officeDocument/2006/relationships/hyperlink" Target="https://aip.scitation.org/doi/full/10.1063/1.4947001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doi.org/10.1063/1.4947001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152280" y="2209680"/>
            <a:ext cx="8759880" cy="152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GTÜ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Bilgisayar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Mühendisliği</a:t>
            </a:r>
            <a:endParaRPr lang="en-US" sz="32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Gerçek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Zamanlı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Gömülü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Sistemler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ile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32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Kapalı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Alan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Konum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Tespiti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1295280" y="4065840"/>
            <a:ext cx="6397560" cy="233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80000"/>
              </a:lnSpc>
            </a:pPr>
            <a:endParaRPr lang="en-US" sz="1800" b="0" strike="noStrike" spc="-1" dirty="0"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lang="en-US" sz="2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BIL 495</a:t>
            </a:r>
            <a:endParaRPr lang="en-US" sz="2000" b="0" strike="noStrike" spc="-1" dirty="0">
              <a:latin typeface="Arial"/>
            </a:endParaRPr>
          </a:p>
          <a:p>
            <a:pPr algn="ctr">
              <a:lnSpc>
                <a:spcPct val="80000"/>
              </a:lnSpc>
            </a:pPr>
            <a:endParaRPr lang="en-US" sz="2000" b="0" strike="noStrike" spc="-1" dirty="0">
              <a:latin typeface="Arial"/>
            </a:endParaRPr>
          </a:p>
          <a:p>
            <a:pPr algn="ctr">
              <a:lnSpc>
                <a:spcPct val="80000"/>
              </a:lnSpc>
            </a:pPr>
            <a:endParaRPr lang="en-US" sz="2000" b="0" strike="noStrike" spc="-1" dirty="0"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lang="en-US" sz="2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Ebru KARDAŞ</a:t>
            </a:r>
            <a:endParaRPr lang="en-US" sz="2000" b="0" strike="noStrike" spc="-1" dirty="0">
              <a:latin typeface="Arial"/>
            </a:endParaRPr>
          </a:p>
          <a:p>
            <a:pPr algn="ctr">
              <a:lnSpc>
                <a:spcPct val="80000"/>
              </a:lnSpc>
            </a:pPr>
            <a:endParaRPr lang="en-US" sz="2000" b="0" strike="noStrike" spc="-1" dirty="0"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lang="en-US" sz="20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Proje</a:t>
            </a:r>
            <a:r>
              <a:rPr lang="en-US" sz="2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0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Danışmanı</a:t>
            </a:r>
            <a:r>
              <a:rPr lang="en-US" sz="2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: Prof. Dr. Erkan ZERGEROĞLU</a:t>
            </a:r>
            <a:endParaRPr lang="en-US" sz="2000" b="0" strike="noStrike" spc="-1" dirty="0"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lang="tr-TR" b="1" spc="-1" dirty="0">
                <a:solidFill>
                  <a:srgbClr val="000000"/>
                </a:solidFill>
                <a:latin typeface="Arial"/>
                <a:ea typeface="DejaVu Sans"/>
              </a:rPr>
              <a:t>29 Mayıs </a:t>
            </a:r>
            <a:r>
              <a:rPr lang="en-US" sz="1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2019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8534520" y="6553080"/>
            <a:ext cx="453960" cy="7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20280DD9-4977-4D7F-BF0E-3C89CC84FA04}" type="slidenum">
              <a:rPr lang="en-US" sz="1000" b="0" strike="noStrike" spc="-1">
                <a:solidFill>
                  <a:srgbClr val="FFFFE5"/>
                </a:solidFill>
                <a:latin typeface="Arial"/>
                <a:ea typeface="DejaVu Sans"/>
              </a:rPr>
              <a:t>10</a:t>
            </a:fld>
            <a:endParaRPr lang="en-US" sz="1000" b="0" strike="noStrike" spc="-1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152280" y="106200"/>
            <a:ext cx="7845480" cy="5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Kaynaklar</a:t>
            </a:r>
            <a:r>
              <a:rPr lang="tr-TR" sz="40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- I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30" name="CustomShape 3"/>
          <p:cNvSpPr/>
          <p:nvPr/>
        </p:nvSpPr>
        <p:spPr>
          <a:xfrm>
            <a:off x="152280" y="1733928"/>
            <a:ext cx="8835840" cy="45873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14440" indent="-5112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Görsel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1, [online], [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Ziyaret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Tarihi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r>
              <a:rPr lang="tr-TR" sz="2000" spc="-1" dirty="0">
                <a:solidFill>
                  <a:srgbClr val="000000"/>
                </a:solidFill>
              </a:rPr>
              <a:t> 28</a:t>
            </a:r>
            <a:r>
              <a:rPr lang="en-US" sz="2000" spc="-1" dirty="0">
                <a:solidFill>
                  <a:srgbClr val="000000"/>
                </a:solidFill>
              </a:rPr>
              <a:t> </a:t>
            </a:r>
            <a:r>
              <a:rPr lang="tr-TR" sz="2000" spc="-1" dirty="0">
                <a:solidFill>
                  <a:srgbClr val="000000"/>
                </a:solidFill>
              </a:rPr>
              <a:t>Mayıs</a:t>
            </a:r>
            <a:r>
              <a:rPr lang="en-US" sz="2000" spc="-1" dirty="0">
                <a:solidFill>
                  <a:srgbClr val="000000"/>
                </a:solidFill>
              </a:rPr>
              <a:t> 2019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],  </a:t>
            </a:r>
            <a:r>
              <a:rPr lang="en-US" sz="2000" b="0" u="sng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https://www.researchgate.net/figure/Conceptual-illustration-of-the-proposed-indoor-location-tracking-technique_fig1_281630229</a:t>
            </a:r>
            <a:endParaRPr lang="en-US" sz="2000" b="0" strike="noStrike" spc="-1" dirty="0">
              <a:latin typeface="Arial"/>
            </a:endParaRPr>
          </a:p>
          <a:p>
            <a:pPr marL="514440" indent="-5112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endParaRPr lang="en-US" sz="2000" b="0" strike="noStrike" spc="-1" dirty="0">
              <a:latin typeface="Arial"/>
            </a:endParaRPr>
          </a:p>
          <a:p>
            <a:pPr marL="514440" indent="-5112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Görsel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2, [online], [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Ziyaret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Tarihi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lang="tr-T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28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tr-T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Mayıs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2019], </a:t>
            </a:r>
            <a:r>
              <a:rPr lang="en-US" sz="2000" u="sng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hlinkClick r:id="rId3"/>
              </a:rPr>
              <a:t>http://dev.ti.com/tirex/content/simplelink_cc2640r2_sdk_2_20_00_49/docs/blestack/ble_user_guide/html/localization/index.html#</a:t>
            </a:r>
            <a:endParaRPr lang="tr-TR" sz="2000" u="sng" spc="-1" dirty="0">
              <a:solidFill>
                <a:srgbClr val="0000FF"/>
              </a:solidFill>
              <a:uFill>
                <a:solidFill>
                  <a:srgbClr val="FFFFFF"/>
                </a:solidFill>
              </a:uFill>
            </a:endParaRPr>
          </a:p>
          <a:p>
            <a:pPr marL="514440" indent="-5112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endParaRPr lang="tr-TR" sz="2000" b="0" u="sng" strike="noStrike" spc="-1" dirty="0">
              <a:solidFill>
                <a:srgbClr val="0000FF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marL="514440" indent="-5112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2000" spc="-1" dirty="0" err="1">
                <a:solidFill>
                  <a:srgbClr val="000000"/>
                </a:solidFill>
              </a:rPr>
              <a:t>Görsel</a:t>
            </a:r>
            <a:r>
              <a:rPr lang="en-US" sz="2000" spc="-1" dirty="0">
                <a:solidFill>
                  <a:srgbClr val="000000"/>
                </a:solidFill>
              </a:rPr>
              <a:t> </a:t>
            </a:r>
            <a:r>
              <a:rPr lang="tr-TR" sz="2000" spc="-1" dirty="0">
                <a:solidFill>
                  <a:srgbClr val="000000"/>
                </a:solidFill>
              </a:rPr>
              <a:t>3-4</a:t>
            </a:r>
            <a:r>
              <a:rPr lang="en-US" sz="2000" spc="-1" dirty="0">
                <a:solidFill>
                  <a:srgbClr val="000000"/>
                </a:solidFill>
              </a:rPr>
              <a:t>, [online], [</a:t>
            </a:r>
            <a:r>
              <a:rPr lang="en-US" sz="2000" spc="-1" dirty="0" err="1">
                <a:solidFill>
                  <a:srgbClr val="000000"/>
                </a:solidFill>
              </a:rPr>
              <a:t>Ziyaret</a:t>
            </a:r>
            <a:r>
              <a:rPr lang="en-US" sz="2000" spc="-1" dirty="0">
                <a:solidFill>
                  <a:srgbClr val="000000"/>
                </a:solidFill>
              </a:rPr>
              <a:t> </a:t>
            </a:r>
            <a:r>
              <a:rPr lang="en-US" sz="2000" spc="-1" dirty="0" err="1">
                <a:solidFill>
                  <a:srgbClr val="000000"/>
                </a:solidFill>
              </a:rPr>
              <a:t>Tarihi</a:t>
            </a:r>
            <a:r>
              <a:rPr lang="en-US" sz="2000" spc="-1" dirty="0">
                <a:solidFill>
                  <a:srgbClr val="000000"/>
                </a:solidFill>
              </a:rPr>
              <a:t>: </a:t>
            </a:r>
            <a:r>
              <a:rPr lang="tr-TR" sz="2000" spc="-1" dirty="0">
                <a:solidFill>
                  <a:srgbClr val="000000"/>
                </a:solidFill>
              </a:rPr>
              <a:t>28</a:t>
            </a:r>
            <a:r>
              <a:rPr lang="en-US" sz="2000" spc="-1" dirty="0">
                <a:solidFill>
                  <a:srgbClr val="000000"/>
                </a:solidFill>
              </a:rPr>
              <a:t> </a:t>
            </a:r>
            <a:r>
              <a:rPr lang="tr-TR" sz="2000" spc="-1" dirty="0">
                <a:solidFill>
                  <a:srgbClr val="000000"/>
                </a:solidFill>
              </a:rPr>
              <a:t>Mayıs</a:t>
            </a:r>
            <a:r>
              <a:rPr lang="en-US" sz="2000" spc="-1" dirty="0">
                <a:solidFill>
                  <a:srgbClr val="000000"/>
                </a:solidFill>
              </a:rPr>
              <a:t> 2019], </a:t>
            </a:r>
            <a:br>
              <a:rPr lang="tr-TR" sz="2000" spc="-1" dirty="0">
                <a:solidFill>
                  <a:srgbClr val="000000"/>
                </a:solidFill>
              </a:rPr>
            </a:br>
            <a:r>
              <a:rPr lang="en-US" sz="2000" spc="-1" dirty="0">
                <a:solidFill>
                  <a:srgbClr val="000000"/>
                </a:solidFill>
                <a:hlinkClick r:id="rId4"/>
              </a:rPr>
              <a:t>http://osama-talaat.blogspot.com/2017/03/toa-tof-rtt-tdoa.html</a:t>
            </a:r>
            <a:endParaRPr lang="tr-TR" sz="2000" spc="-1" dirty="0">
              <a:solidFill>
                <a:srgbClr val="000000"/>
              </a:solidFill>
            </a:endParaRPr>
          </a:p>
          <a:p>
            <a:pPr marL="514440" indent="-5112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endParaRPr lang="tr-TR" sz="2000" u="sng" spc="-1" dirty="0">
              <a:solidFill>
                <a:srgbClr val="0000FF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marL="3240">
              <a:buClr>
                <a:srgbClr val="000000"/>
              </a:buClr>
            </a:pPr>
            <a:endParaRPr lang="en-US" sz="2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>
            <a:extLst>
              <a:ext uri="{FF2B5EF4-FFF2-40B4-BE49-F238E27FC236}">
                <a16:creationId xmlns:a16="http://schemas.microsoft.com/office/drawing/2014/main" id="{CCEC01FC-85D0-4FA0-BEB4-07EDBED44CA4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57380" y="1065281"/>
            <a:ext cx="8229240" cy="4924972"/>
          </a:xfrm>
        </p:spPr>
        <p:txBody>
          <a:bodyPr>
            <a:normAutofit/>
          </a:bodyPr>
          <a:lstStyle/>
          <a:p>
            <a:r>
              <a:rPr lang="tr-TR" sz="1800" dirty="0">
                <a:latin typeface="+mn-lt"/>
              </a:rPr>
              <a:t>4. </a:t>
            </a:r>
            <a:r>
              <a:rPr lang="en-US" sz="1800" dirty="0">
                <a:latin typeface="+mn-lt"/>
              </a:rPr>
              <a:t>Source-localization algorithms and applications using time of arrival and time difference of arrival measurements</a:t>
            </a:r>
            <a:r>
              <a:rPr lang="en-US" sz="1800" spc="-1" dirty="0">
                <a:solidFill>
                  <a:srgbClr val="000000"/>
                </a:solidFill>
                <a:latin typeface="+mn-lt"/>
              </a:rPr>
              <a:t>, </a:t>
            </a:r>
            <a:r>
              <a:rPr lang="en-US" sz="1800" spc="-1" dirty="0" err="1">
                <a:solidFill>
                  <a:srgbClr val="000000"/>
                </a:solidFill>
                <a:latin typeface="+mn-lt"/>
              </a:rPr>
              <a:t>Xinya</a:t>
            </a:r>
            <a:r>
              <a:rPr lang="en-US" sz="1800" spc="-1" dirty="0">
                <a:solidFill>
                  <a:srgbClr val="000000"/>
                </a:solidFill>
                <a:latin typeface="+mn-lt"/>
              </a:rPr>
              <a:t> Li, </a:t>
            </a:r>
            <a:r>
              <a:rPr lang="en-US" sz="1800" spc="-1" dirty="0" err="1">
                <a:solidFill>
                  <a:srgbClr val="000000"/>
                </a:solidFill>
                <a:latin typeface="+mn-lt"/>
              </a:rPr>
              <a:t>Zhiqun</a:t>
            </a:r>
            <a:r>
              <a:rPr lang="en-US" sz="1800" spc="-1" dirty="0">
                <a:solidFill>
                  <a:srgbClr val="000000"/>
                </a:solidFill>
                <a:latin typeface="+mn-lt"/>
              </a:rPr>
              <a:t> Daniel Denga), Lynn T. </a:t>
            </a:r>
            <a:r>
              <a:rPr lang="en-US" sz="1800" spc="-1" dirty="0" err="1">
                <a:solidFill>
                  <a:srgbClr val="000000"/>
                </a:solidFill>
                <a:latin typeface="+mn-lt"/>
              </a:rPr>
              <a:t>Rauchenstein</a:t>
            </a:r>
            <a:r>
              <a:rPr lang="en-US" sz="1800" spc="-1" dirty="0">
                <a:solidFill>
                  <a:srgbClr val="000000"/>
                </a:solidFill>
                <a:latin typeface="+mn-lt"/>
              </a:rPr>
              <a:t>, and Thomas J. Carlson</a:t>
            </a:r>
            <a:r>
              <a:rPr lang="tr-TR" sz="1800" spc="-1" dirty="0">
                <a:solidFill>
                  <a:srgbClr val="000000"/>
                </a:solidFill>
                <a:latin typeface="+mn-lt"/>
              </a:rPr>
              <a:t>, </a:t>
            </a:r>
            <a:r>
              <a:rPr lang="en-US" sz="1800" dirty="0">
                <a:latin typeface="+mn-lt"/>
              </a:rPr>
              <a:t>Review of Scientific Instruments 87, 041502 (2016)</a:t>
            </a:r>
            <a:r>
              <a:rPr lang="tr-TR" sz="1800" dirty="0">
                <a:latin typeface="+mn-lt"/>
              </a:rPr>
              <a:t>, </a:t>
            </a:r>
            <a:r>
              <a:rPr lang="en-US" sz="1800" spc="-1" dirty="0">
                <a:solidFill>
                  <a:srgbClr val="000000"/>
                </a:solidFill>
                <a:latin typeface="+mn-lt"/>
                <a:hlinkClick r:id="rId2"/>
              </a:rPr>
              <a:t>https://aip.scitation.org/doi/full/10.1063/1.4947001</a:t>
            </a:r>
            <a:endParaRPr lang="tr-TR" sz="1800" spc="-1" dirty="0">
              <a:solidFill>
                <a:srgbClr val="000000"/>
              </a:solidFill>
              <a:latin typeface="+mn-lt"/>
            </a:endParaRPr>
          </a:p>
          <a:p>
            <a:endParaRPr lang="tr-TR" sz="1800" spc="-1" dirty="0">
              <a:solidFill>
                <a:srgbClr val="000000"/>
              </a:solidFill>
              <a:latin typeface="+mn-lt"/>
            </a:endParaRPr>
          </a:p>
          <a:p>
            <a:r>
              <a:rPr lang="tr-TR" sz="1800" dirty="0">
                <a:latin typeface="+mn-lt"/>
              </a:rPr>
              <a:t>5. </a:t>
            </a:r>
            <a:r>
              <a:rPr lang="en-US" sz="1800" dirty="0">
                <a:latin typeface="+mn-lt"/>
              </a:rPr>
              <a:t>TIME OF ARRIVAL BASED LOCALIZATION IN</a:t>
            </a:r>
            <a:r>
              <a:rPr lang="tr-TR" sz="1800" dirty="0">
                <a:latin typeface="+mn-lt"/>
              </a:rPr>
              <a:t> </a:t>
            </a:r>
            <a:r>
              <a:rPr lang="en-US" sz="1800" dirty="0">
                <a:latin typeface="+mn-lt"/>
              </a:rPr>
              <a:t>WIRELESS SENSOR NETWORKS: A LINEAR</a:t>
            </a:r>
            <a:r>
              <a:rPr lang="tr-TR" sz="1800" dirty="0">
                <a:latin typeface="+mn-lt"/>
              </a:rPr>
              <a:t> APPROACH, </a:t>
            </a:r>
            <a:r>
              <a:rPr lang="en-US" sz="1800" dirty="0">
                <a:latin typeface="+mn-lt"/>
              </a:rPr>
              <a:t>Jawaharlal Nehru National College of Engineering</a:t>
            </a:r>
            <a:r>
              <a:rPr lang="tr-TR" sz="1800" dirty="0">
                <a:latin typeface="+mn-lt"/>
              </a:rPr>
              <a:t>, </a:t>
            </a:r>
            <a:r>
              <a:rPr lang="tr-TR" sz="1800" dirty="0" err="1">
                <a:latin typeface="+mn-lt"/>
              </a:rPr>
              <a:t>August</a:t>
            </a:r>
            <a:r>
              <a:rPr lang="tr-TR" sz="1800" dirty="0">
                <a:latin typeface="+mn-lt"/>
              </a:rPr>
              <a:t> 2013, </a:t>
            </a:r>
            <a:r>
              <a:rPr lang="tr-TR" sz="1800" dirty="0">
                <a:latin typeface="+mn-lt"/>
                <a:hlinkClick r:id="rId3"/>
              </a:rPr>
              <a:t>https://www.google.com/url?sa=t&amp;rct=j&amp;q=&amp;esrc=s&amp;source=web&amp;cd=12&amp;ved=2ahUKEwiLh7Oaqr_iAhXmxMQBHa6VCTYQFjALegQIBxAC&amp;url=http%3A%2F%2Faircconline.com%2Fsipij%2FV4N4%2F4413sipij02.pdf&amp;usg=AOvVaw2euYXYvs6ZUsFeBmaZZ5QG</a:t>
            </a:r>
            <a:endParaRPr lang="tr-TR" sz="1800" dirty="0">
              <a:latin typeface="+mn-lt"/>
            </a:endParaRPr>
          </a:p>
          <a:p>
            <a:endParaRPr lang="tr-TR" sz="1800" dirty="0">
              <a:latin typeface="+mn-lt"/>
            </a:endParaRPr>
          </a:p>
          <a:p>
            <a:r>
              <a:rPr lang="tr-TR" sz="1800" dirty="0">
                <a:latin typeface="+mn-lt"/>
              </a:rPr>
              <a:t>6. </a:t>
            </a:r>
            <a:r>
              <a:rPr lang="en-US" sz="1800" dirty="0">
                <a:latin typeface="+mn-lt"/>
              </a:rPr>
              <a:t>Source-localization algorithms and applications using time of arrival and time difference of arrival measurements</a:t>
            </a:r>
            <a:r>
              <a:rPr lang="tr-TR" sz="1800" dirty="0">
                <a:latin typeface="+mn-lt"/>
              </a:rPr>
              <a:t>, </a:t>
            </a:r>
            <a:r>
              <a:rPr lang="tr-TR" sz="1800" dirty="0" err="1">
                <a:latin typeface="+mn-lt"/>
              </a:rPr>
              <a:t>Xinya</a:t>
            </a:r>
            <a:r>
              <a:rPr lang="tr-TR" sz="1800" dirty="0">
                <a:latin typeface="+mn-lt"/>
              </a:rPr>
              <a:t> </a:t>
            </a:r>
            <a:r>
              <a:rPr lang="tr-TR" sz="1800" dirty="0" err="1">
                <a:latin typeface="+mn-lt"/>
              </a:rPr>
              <a:t>Li</a:t>
            </a:r>
            <a:r>
              <a:rPr lang="tr-TR" sz="1800" dirty="0">
                <a:latin typeface="+mn-lt"/>
              </a:rPr>
              <a:t>, </a:t>
            </a:r>
            <a:r>
              <a:rPr lang="tr-TR" sz="1800" dirty="0" err="1">
                <a:latin typeface="+mn-lt"/>
              </a:rPr>
              <a:t>Zhiqun</a:t>
            </a:r>
            <a:r>
              <a:rPr lang="tr-TR" sz="1800" dirty="0">
                <a:latin typeface="+mn-lt"/>
              </a:rPr>
              <a:t> Daniel </a:t>
            </a:r>
            <a:r>
              <a:rPr lang="tr-TR" sz="1800" dirty="0" err="1">
                <a:latin typeface="+mn-lt"/>
              </a:rPr>
              <a:t>Deng</a:t>
            </a:r>
            <a:r>
              <a:rPr lang="tr-TR" sz="1800" dirty="0">
                <a:latin typeface="+mn-lt"/>
              </a:rPr>
              <a:t>, </a:t>
            </a:r>
            <a:r>
              <a:rPr lang="tr-TR" sz="1800" dirty="0" err="1">
                <a:latin typeface="+mn-lt"/>
              </a:rPr>
              <a:t>Lynn</a:t>
            </a:r>
            <a:r>
              <a:rPr lang="tr-TR" sz="1800" dirty="0">
                <a:latin typeface="+mn-lt"/>
              </a:rPr>
              <a:t> T. </a:t>
            </a:r>
            <a:r>
              <a:rPr lang="tr-TR" sz="1800" dirty="0" err="1">
                <a:latin typeface="+mn-lt"/>
              </a:rPr>
              <a:t>Rauchenstein</a:t>
            </a:r>
            <a:r>
              <a:rPr lang="tr-TR" sz="1800" dirty="0">
                <a:latin typeface="+mn-lt"/>
              </a:rPr>
              <a:t>, </a:t>
            </a:r>
            <a:r>
              <a:rPr lang="tr-TR" sz="1800" dirty="0" err="1">
                <a:latin typeface="+mn-lt"/>
              </a:rPr>
              <a:t>and</a:t>
            </a:r>
            <a:r>
              <a:rPr lang="tr-TR" sz="1800" dirty="0">
                <a:latin typeface="+mn-lt"/>
              </a:rPr>
              <a:t> Thomas J. </a:t>
            </a:r>
            <a:r>
              <a:rPr lang="tr-TR" sz="1800" dirty="0" err="1">
                <a:latin typeface="+mn-lt"/>
              </a:rPr>
              <a:t>Carlson</a:t>
            </a:r>
            <a:r>
              <a:rPr lang="tr-TR" sz="1800" dirty="0">
                <a:latin typeface="+mn-lt"/>
              </a:rPr>
              <a:t>. </a:t>
            </a:r>
          </a:p>
          <a:p>
            <a:r>
              <a:rPr lang="en-US" sz="1800" dirty="0"/>
              <a:t>Review of Scientific Instruments </a:t>
            </a:r>
            <a:r>
              <a:rPr lang="en-US" sz="1800" b="1" dirty="0"/>
              <a:t>87</a:t>
            </a:r>
            <a:r>
              <a:rPr lang="en-US" sz="1800" dirty="0"/>
              <a:t>, 041502 (2016); </a:t>
            </a:r>
            <a:r>
              <a:rPr lang="en-US" sz="1800" dirty="0">
                <a:hlinkClick r:id="rId4"/>
              </a:rPr>
              <a:t>https://doi.org/10.1063/1.4947001</a:t>
            </a:r>
            <a:endParaRPr lang="tr-TR" sz="1800" dirty="0">
              <a:latin typeface="+mn-lt"/>
            </a:endParaRPr>
          </a:p>
          <a:p>
            <a:endParaRPr lang="tr-TR" sz="1800" dirty="0">
              <a:latin typeface="+mn-lt"/>
            </a:endParaRP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260DA560-E2BD-4E98-BE3D-81956A5092B9}"/>
              </a:ext>
            </a:extLst>
          </p:cNvPr>
          <p:cNvSpPr/>
          <p:nvPr/>
        </p:nvSpPr>
        <p:spPr>
          <a:xfrm>
            <a:off x="152280" y="106200"/>
            <a:ext cx="7845480" cy="5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Kaynaklar</a:t>
            </a:r>
            <a:r>
              <a:rPr lang="tr-TR" sz="40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- II</a:t>
            </a:r>
            <a:endParaRPr lang="en-US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8631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8534520" y="6553080"/>
            <a:ext cx="453960" cy="7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6E74BDD1-5924-437C-88B4-0CB982CA115D}" type="slidenum">
              <a:rPr lang="en-US" sz="1000" b="0" strike="noStrike" spc="-1">
                <a:solidFill>
                  <a:srgbClr val="FFFFE5"/>
                </a:solidFill>
                <a:latin typeface="Arial"/>
                <a:ea typeface="DejaVu Sans"/>
              </a:rPr>
              <a:t>2</a:t>
            </a:fld>
            <a:endParaRPr lang="en-US" sz="1000" b="0" strike="noStrike" spc="-1"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693455" y="1034023"/>
            <a:ext cx="7464240" cy="4645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39840">
              <a:lnSpc>
                <a:spcPct val="90000"/>
              </a:lnSpc>
              <a:buClr>
                <a:srgbClr val="000000"/>
              </a:buClr>
              <a:buFont typeface="Symbol"/>
              <a:buChar char=""/>
            </a:pPr>
            <a:r>
              <a:rPr lang="tr-TR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Tanım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endParaRPr lang="en-US" sz="2400" b="0" strike="noStrike" spc="-1" dirty="0">
              <a:latin typeface="Arial"/>
            </a:endParaRPr>
          </a:p>
          <a:p>
            <a:pPr marL="343080" indent="-339840">
              <a:lnSpc>
                <a:spcPct val="90000"/>
              </a:lnSpc>
              <a:buClr>
                <a:srgbClr val="000000"/>
              </a:buClr>
              <a:buFont typeface="Symbol"/>
              <a:buChar char=""/>
            </a:pPr>
            <a:r>
              <a:rPr lang="tr-TR" sz="2400" spc="-1" dirty="0">
                <a:solidFill>
                  <a:srgbClr val="000000"/>
                </a:solidFill>
                <a:latin typeface="Arial"/>
              </a:rPr>
              <a:t>Amaç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endParaRPr lang="en-US" sz="2400" b="0" strike="noStrike" spc="-1" dirty="0">
              <a:latin typeface="Arial"/>
            </a:endParaRPr>
          </a:p>
          <a:p>
            <a:pPr marL="343080" indent="-339840">
              <a:lnSpc>
                <a:spcPct val="90000"/>
              </a:lnSpc>
              <a:buClr>
                <a:srgbClr val="000000"/>
              </a:buClr>
              <a:buFont typeface="Symbol"/>
              <a:buChar char=""/>
            </a:pPr>
            <a:r>
              <a:rPr lang="tr-TR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Kullanılan Metot</a:t>
            </a:r>
          </a:p>
          <a:p>
            <a:pPr marL="3240">
              <a:lnSpc>
                <a:spcPct val="90000"/>
              </a:lnSpc>
              <a:buClr>
                <a:srgbClr val="000000"/>
              </a:buClr>
            </a:pPr>
            <a:endParaRPr lang="tr-TR" sz="2400" b="0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343080" indent="-339840">
              <a:lnSpc>
                <a:spcPct val="90000"/>
              </a:lnSpc>
              <a:buClr>
                <a:srgbClr val="000000"/>
              </a:buClr>
              <a:buFont typeface="Symbol"/>
              <a:buChar char=""/>
            </a:pPr>
            <a:r>
              <a:rPr lang="tr-TR" sz="2400" spc="-1" dirty="0">
                <a:solidFill>
                  <a:srgbClr val="000000"/>
                </a:solidFill>
                <a:latin typeface="Arial"/>
                <a:ea typeface="DejaVu Sans"/>
              </a:rPr>
              <a:t>Time Of </a:t>
            </a:r>
            <a:r>
              <a:rPr lang="tr-TR" sz="2400" spc="-1" dirty="0" err="1">
                <a:solidFill>
                  <a:srgbClr val="000000"/>
                </a:solidFill>
                <a:latin typeface="Arial"/>
                <a:ea typeface="DejaVu Sans"/>
              </a:rPr>
              <a:t>Arrival</a:t>
            </a:r>
            <a:endParaRPr lang="tr-TR" sz="2400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3240">
              <a:lnSpc>
                <a:spcPct val="90000"/>
              </a:lnSpc>
              <a:buClr>
                <a:srgbClr val="000000"/>
              </a:buClr>
            </a:pPr>
            <a:endParaRPr lang="tr-TR" sz="2400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343080" indent="-339840">
              <a:lnSpc>
                <a:spcPct val="90000"/>
              </a:lnSpc>
              <a:buClr>
                <a:srgbClr val="000000"/>
              </a:buClr>
              <a:buFont typeface="Symbol"/>
              <a:buChar char=""/>
            </a:pPr>
            <a:r>
              <a:rPr lang="tr-TR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Hesaplama Yöntemi</a:t>
            </a:r>
          </a:p>
          <a:p>
            <a:pPr marL="343080" indent="-339840">
              <a:lnSpc>
                <a:spcPct val="90000"/>
              </a:lnSpc>
              <a:buClr>
                <a:srgbClr val="000000"/>
              </a:buClr>
              <a:buFont typeface="Symbol"/>
              <a:buChar char=""/>
            </a:pPr>
            <a:endParaRPr lang="tr-TR" sz="2400" spc="-1" dirty="0">
              <a:solidFill>
                <a:srgbClr val="000000"/>
              </a:solidFill>
              <a:latin typeface="Arial"/>
            </a:endParaRPr>
          </a:p>
          <a:p>
            <a:pPr marL="343080" indent="-339840">
              <a:lnSpc>
                <a:spcPct val="90000"/>
              </a:lnSpc>
              <a:buClr>
                <a:srgbClr val="000000"/>
              </a:buClr>
              <a:buFont typeface="Symbol"/>
              <a:buChar char=""/>
            </a:pPr>
            <a:r>
              <a:rPr lang="tr-TR" sz="2400" b="0" strike="noStrike" spc="-1" dirty="0">
                <a:solidFill>
                  <a:srgbClr val="000000"/>
                </a:solidFill>
                <a:latin typeface="Arial"/>
              </a:rPr>
              <a:t>Çıktı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endParaRPr lang="en-US" sz="2400" b="0" strike="noStrike" spc="-1" dirty="0">
              <a:latin typeface="Arial"/>
            </a:endParaRPr>
          </a:p>
          <a:p>
            <a:pPr marL="343080" indent="-339840">
              <a:lnSpc>
                <a:spcPct val="90000"/>
              </a:lnSpc>
              <a:buClr>
                <a:srgbClr val="000000"/>
              </a:buClr>
              <a:buFont typeface="Symbol"/>
              <a:buChar char=""/>
            </a:pPr>
            <a:r>
              <a:rPr lang="tr-TR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Hata Grafiği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endParaRPr lang="en-US" sz="2400" b="0" strike="noStrike" spc="-1" dirty="0">
              <a:latin typeface="Arial"/>
            </a:endParaRPr>
          </a:p>
          <a:p>
            <a:pPr marL="343080" indent="-339840">
              <a:lnSpc>
                <a:spcPct val="9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Kaynaklar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02" name="CustomShape 3"/>
          <p:cNvSpPr/>
          <p:nvPr/>
        </p:nvSpPr>
        <p:spPr>
          <a:xfrm>
            <a:off x="217594" y="106200"/>
            <a:ext cx="7845480" cy="5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İçerik</a:t>
            </a:r>
            <a:endParaRPr lang="en-US" sz="4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8534520" y="6553080"/>
            <a:ext cx="453960" cy="7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685CD4E7-24A0-4C13-A062-0E12DDECBF47}" type="slidenum">
              <a:rPr lang="en-US" sz="1000" b="0" strike="noStrike" spc="-1">
                <a:solidFill>
                  <a:srgbClr val="FFFFE5"/>
                </a:solidFill>
                <a:latin typeface="Arial"/>
                <a:ea typeface="DejaVu Sans"/>
              </a:rPr>
              <a:t>3</a:t>
            </a:fld>
            <a:endParaRPr lang="en-US" sz="1000" b="0" strike="noStrike" spc="-1"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152280" y="106200"/>
            <a:ext cx="7845480" cy="5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0" strike="noStrike" spc="-1" dirty="0" err="1">
                <a:solidFill>
                  <a:srgbClr val="FFFFFF"/>
                </a:solidFill>
                <a:latin typeface="Arial"/>
                <a:ea typeface="DejaVu Sans"/>
              </a:rPr>
              <a:t>Tanım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05" name="CustomShape 3"/>
          <p:cNvSpPr/>
          <p:nvPr/>
        </p:nvSpPr>
        <p:spPr>
          <a:xfrm>
            <a:off x="4972680" y="2103120"/>
            <a:ext cx="3866400" cy="3980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80000"/>
              </a:lnSpc>
            </a:pP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Proje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amacı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kapalı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alanlarda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sinyallerin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uçuş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süreleri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ile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konum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hesaplayarak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kullanıcıya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bir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arayüz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aracılığıyla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göstermektir</a:t>
            </a: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80000"/>
              </a:lnSpc>
            </a:pPr>
            <a:endParaRPr lang="en-US" sz="2000" b="0" strike="noStrike" spc="-1" dirty="0"/>
          </a:p>
          <a:p>
            <a:r>
              <a:rPr lang="tr-TR" sz="2000" dirty="0"/>
              <a:t>İnşaat, fabrikalar gibi can güvenliğini tehdit eden alanların yoğun olduğu</a:t>
            </a:r>
          </a:p>
          <a:p>
            <a:r>
              <a:rPr lang="tr-TR" sz="2000" dirty="0"/>
              <a:t>yerlerde önlem amaçlı kullanılabileceği gibi, topluma açık alanlardaki çocuklar</a:t>
            </a:r>
          </a:p>
          <a:p>
            <a:r>
              <a:rPr lang="tr-TR" sz="2000" dirty="0"/>
              <a:t>için park alanlarında da kullanılabilir.</a:t>
            </a:r>
            <a:endParaRPr lang="en-US" sz="2000" b="0" strike="noStrike" spc="-1" dirty="0"/>
          </a:p>
        </p:txBody>
      </p:sp>
      <p:sp>
        <p:nvSpPr>
          <p:cNvPr id="106" name="CustomShape 4"/>
          <p:cNvSpPr/>
          <p:nvPr/>
        </p:nvSpPr>
        <p:spPr>
          <a:xfrm>
            <a:off x="304920" y="4724280"/>
            <a:ext cx="4416480" cy="113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7" name="Resim 106"/>
          <p:cNvPicPr/>
          <p:nvPr/>
        </p:nvPicPr>
        <p:blipFill>
          <a:blip r:embed="rId2"/>
          <a:stretch/>
        </p:blipFill>
        <p:spPr>
          <a:xfrm>
            <a:off x="481276" y="1852560"/>
            <a:ext cx="4295520" cy="3335040"/>
          </a:xfrm>
          <a:prstGeom prst="rect">
            <a:avLst/>
          </a:prstGeom>
          <a:ln>
            <a:noFill/>
          </a:ln>
        </p:spPr>
      </p:pic>
      <p:sp>
        <p:nvSpPr>
          <p:cNvPr id="108" name="CustomShape 5"/>
          <p:cNvSpPr/>
          <p:nvPr/>
        </p:nvSpPr>
        <p:spPr>
          <a:xfrm>
            <a:off x="365760" y="844200"/>
            <a:ext cx="8226360" cy="121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80000"/>
              </a:lnSpc>
            </a:pPr>
            <a:r>
              <a:rPr lang="en-US" sz="24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Gerçek</a:t>
            </a:r>
            <a:r>
              <a:rPr lang="en-US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Zamanlı</a:t>
            </a:r>
            <a:r>
              <a:rPr lang="en-US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Gömülü</a:t>
            </a:r>
            <a:r>
              <a:rPr lang="en-US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Sistemler</a:t>
            </a:r>
            <a:r>
              <a:rPr lang="en-US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İle </a:t>
            </a:r>
            <a:endParaRPr lang="en-US" sz="2400" b="0" strike="noStrike" spc="-1" dirty="0"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lang="en-US" sz="24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Kapalı</a:t>
            </a:r>
            <a:r>
              <a:rPr lang="en-US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Alanlarda</a:t>
            </a:r>
            <a:r>
              <a:rPr lang="en-US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Konum</a:t>
            </a:r>
            <a:r>
              <a:rPr lang="en-US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Tespiti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09" name="CustomShape 6"/>
          <p:cNvSpPr/>
          <p:nvPr/>
        </p:nvSpPr>
        <p:spPr>
          <a:xfrm>
            <a:off x="732600" y="5211720"/>
            <a:ext cx="1735560" cy="376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240">
              <a:lnSpc>
                <a:spcPct val="100000"/>
              </a:lnSpc>
              <a:buClr>
                <a:srgbClr val="000000"/>
              </a:buClr>
            </a:pPr>
            <a:r>
              <a:rPr lang="en-US" sz="1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Görsel</a:t>
            </a:r>
            <a:r>
              <a:rPr lang="en-US" sz="1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1</a:t>
            </a:r>
            <a:endParaRPr lang="en-US" sz="1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6D97965-F604-4905-A591-DBEF553CB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80" y="0"/>
            <a:ext cx="4189445" cy="886555"/>
          </a:xfrm>
        </p:spPr>
        <p:txBody>
          <a:bodyPr/>
          <a:lstStyle/>
          <a:p>
            <a:pPr marL="3240">
              <a:buClr>
                <a:srgbClr val="000000"/>
              </a:buClr>
            </a:pPr>
            <a:r>
              <a:rPr lang="tr-TR" spc="-1">
                <a:solidFill>
                  <a:schemeClr val="bg1"/>
                </a:solidFill>
              </a:rPr>
              <a:t>Amaç</a:t>
            </a:r>
            <a:endParaRPr lang="en-US" spc="-1" dirty="0">
              <a:solidFill>
                <a:schemeClr val="bg1"/>
              </a:solidFill>
            </a:endParaRP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3D5016E-5760-424B-9750-7431360DAA2F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57380" y="1505629"/>
            <a:ext cx="3293526" cy="3846742"/>
          </a:xfrm>
        </p:spPr>
        <p:txBody>
          <a:bodyPr>
            <a:normAutofit/>
          </a:bodyPr>
          <a:lstStyle/>
          <a:p>
            <a:r>
              <a:rPr lang="tr-TR" sz="2400" dirty="0"/>
              <a:t>Gerçek zamanlı gömülü sistem ile RF sinyalleri kullanarak sabit ve mobil istasyonlar arası mesafe tayini yapıp uzaklık ölçümü metotlarından olan  Uçuş Süresi (Time Of </a:t>
            </a:r>
            <a:r>
              <a:rPr lang="tr-TR" sz="2400" dirty="0" err="1"/>
              <a:t>Arrival</a:t>
            </a:r>
            <a:r>
              <a:rPr lang="tr-TR" sz="2400" dirty="0"/>
              <a:t>) metoduyla konum belirleme.</a:t>
            </a:r>
            <a:endParaRPr lang="en-US" sz="24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0CF2C46-F5D6-4E07-A9FC-6B75A2350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503" y="2047400"/>
            <a:ext cx="4319932" cy="2763200"/>
          </a:xfrm>
          <a:prstGeom prst="rect">
            <a:avLst/>
          </a:prstGeom>
        </p:spPr>
      </p:pic>
      <p:sp>
        <p:nvSpPr>
          <p:cNvPr id="6" name="Dikdörtgen 5">
            <a:extLst>
              <a:ext uri="{FF2B5EF4-FFF2-40B4-BE49-F238E27FC236}">
                <a16:creationId xmlns:a16="http://schemas.microsoft.com/office/drawing/2014/main" id="{96A63A24-ECF4-4D2E-B893-F94ECDD3F567}"/>
              </a:ext>
            </a:extLst>
          </p:cNvPr>
          <p:cNvSpPr/>
          <p:nvPr/>
        </p:nvSpPr>
        <p:spPr>
          <a:xfrm>
            <a:off x="5939308" y="5019869"/>
            <a:ext cx="11053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000" dirty="0"/>
              <a:t>Görsel II</a:t>
            </a:r>
          </a:p>
        </p:txBody>
      </p:sp>
    </p:spTree>
    <p:extLst>
      <p:ext uri="{BB962C8B-B14F-4D97-AF65-F5344CB8AC3E}">
        <p14:creationId xmlns:p14="http://schemas.microsoft.com/office/powerpoint/2010/main" val="2369472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A9CBCCE-D99E-4088-AF6C-22668043C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563" y="0"/>
            <a:ext cx="4945224" cy="895886"/>
          </a:xfrm>
        </p:spPr>
        <p:txBody>
          <a:bodyPr/>
          <a:lstStyle/>
          <a:p>
            <a:pPr marL="3240">
              <a:buClr>
                <a:srgbClr val="000000"/>
              </a:buClr>
            </a:pPr>
            <a:r>
              <a:rPr lang="tr-TR" spc="-1" dirty="0">
                <a:solidFill>
                  <a:schemeClr val="bg1"/>
                </a:solidFill>
              </a:rPr>
              <a:t>Kullanılan Metot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A3825424-110F-44D9-BF44-35A74A729AF4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5026925" y="1128831"/>
            <a:ext cx="3761402" cy="4600337"/>
          </a:xfrm>
        </p:spPr>
        <p:txBody>
          <a:bodyPr>
            <a:normAutofit/>
          </a:bodyPr>
          <a:lstStyle/>
          <a:p>
            <a:r>
              <a:rPr lang="tr-TR" sz="2000" dirty="0" err="1"/>
              <a:t>Angle</a:t>
            </a:r>
            <a:r>
              <a:rPr lang="tr-TR" sz="2000" dirty="0"/>
              <a:t> Of </a:t>
            </a:r>
            <a:r>
              <a:rPr lang="tr-TR" sz="2000" dirty="0" err="1"/>
              <a:t>Arrival</a:t>
            </a:r>
            <a:r>
              <a:rPr lang="tr-TR" sz="2000" dirty="0"/>
              <a:t>, sinyalin geliş açısını anten ve mikrofonlarla belirleyerek konum bulur.</a:t>
            </a:r>
          </a:p>
          <a:p>
            <a:endParaRPr lang="tr-TR" sz="2000" dirty="0"/>
          </a:p>
          <a:p>
            <a:r>
              <a:rPr lang="tr-TR" sz="2000" dirty="0"/>
              <a:t>Time Of </a:t>
            </a:r>
            <a:r>
              <a:rPr lang="tr-TR" sz="2000" dirty="0" err="1"/>
              <a:t>Arrival</a:t>
            </a:r>
            <a:r>
              <a:rPr lang="tr-TR" sz="2000" dirty="0"/>
              <a:t>, sinyalin havada uçuş süresine göre konum bulur.</a:t>
            </a:r>
          </a:p>
          <a:p>
            <a:endParaRPr lang="tr-TR" sz="2000" dirty="0"/>
          </a:p>
          <a:p>
            <a:r>
              <a:rPr lang="tr-TR" sz="2000" dirty="0"/>
              <a:t>Time </a:t>
            </a:r>
            <a:r>
              <a:rPr lang="tr-TR" sz="2000" dirty="0" err="1"/>
              <a:t>Difference</a:t>
            </a:r>
            <a:r>
              <a:rPr lang="tr-TR" sz="2000" dirty="0"/>
              <a:t> Of </a:t>
            </a:r>
            <a:r>
              <a:rPr lang="tr-TR" sz="2000" dirty="0" err="1"/>
              <a:t>Arrival</a:t>
            </a:r>
            <a:r>
              <a:rPr lang="tr-TR" sz="2000" dirty="0"/>
              <a:t> ise TOA gibi mobil istasyondan gönderilen sinyalin zamanı yerine sinyalin alındığı zamana ve sinyal hızına bağlıdır.</a:t>
            </a:r>
            <a:endParaRPr lang="en-US" sz="2000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208E9D7E-08C8-460A-AE85-4052F42FC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36" y="1084133"/>
            <a:ext cx="4412269" cy="416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91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AAEB8B1-4638-4E9C-B46E-6931CFC9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2" y="96318"/>
            <a:ext cx="4040155" cy="846073"/>
          </a:xfrm>
        </p:spPr>
        <p:txBody>
          <a:bodyPr/>
          <a:lstStyle/>
          <a:p>
            <a:r>
              <a:rPr lang="tr-TR" dirty="0">
                <a:solidFill>
                  <a:schemeClr val="bg1"/>
                </a:solidFill>
              </a:rPr>
              <a:t>Time Of </a:t>
            </a:r>
            <a:r>
              <a:rPr lang="tr-TR" dirty="0" err="1">
                <a:solidFill>
                  <a:schemeClr val="bg1"/>
                </a:solidFill>
              </a:rPr>
              <a:t>Arrival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A10DC24E-B8FF-4F13-A4DB-C3F53E9E1EE2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539551" y="1747836"/>
            <a:ext cx="1838131" cy="531845"/>
          </a:xfrm>
        </p:spPr>
        <p:txBody>
          <a:bodyPr>
            <a:normAutofit/>
          </a:bodyPr>
          <a:lstStyle/>
          <a:p>
            <a:r>
              <a:rPr lang="tr-TR" sz="2100" dirty="0" err="1"/>
              <a:t>One</a:t>
            </a:r>
            <a:r>
              <a:rPr lang="tr-TR" sz="2100" dirty="0"/>
              <a:t> </a:t>
            </a:r>
            <a:r>
              <a:rPr lang="tr-TR" sz="2100" dirty="0" err="1"/>
              <a:t>way</a:t>
            </a:r>
            <a:r>
              <a:rPr lang="tr-TR" sz="2100" dirty="0"/>
              <a:t> </a:t>
            </a:r>
            <a:r>
              <a:rPr lang="tr-TR" sz="2100" dirty="0" err="1"/>
              <a:t>ToA</a:t>
            </a:r>
            <a:endParaRPr lang="tr-TR" sz="2100" dirty="0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2CB5F932-A38A-41A8-AD51-614D740BA5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350" y="4601961"/>
            <a:ext cx="3219061" cy="588370"/>
          </a:xfrm>
          <a:prstGeom prst="rect">
            <a:avLst/>
          </a:prstGeom>
        </p:spPr>
      </p:pic>
      <p:sp>
        <p:nvSpPr>
          <p:cNvPr id="10" name="Dikdörtgen 9">
            <a:extLst>
              <a:ext uri="{FF2B5EF4-FFF2-40B4-BE49-F238E27FC236}">
                <a16:creationId xmlns:a16="http://schemas.microsoft.com/office/drawing/2014/main" id="{F7E52DAC-6900-47E7-A0F4-97E766B80970}"/>
              </a:ext>
            </a:extLst>
          </p:cNvPr>
          <p:cNvSpPr/>
          <p:nvPr/>
        </p:nvSpPr>
        <p:spPr>
          <a:xfrm>
            <a:off x="7681837" y="5190331"/>
            <a:ext cx="11929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200" dirty="0"/>
              <a:t>v = c (ışık hızı)</a:t>
            </a: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D182AF78-DFCE-4FE7-BA79-F89B8B5AB2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27"/>
          <a:stretch/>
        </p:blipFill>
        <p:spPr>
          <a:xfrm>
            <a:off x="4819217" y="2508669"/>
            <a:ext cx="2401317" cy="1656097"/>
          </a:xfrm>
          <a:prstGeom prst="rect">
            <a:avLst/>
          </a:prstGeom>
        </p:spPr>
      </p:pic>
      <p:sp>
        <p:nvSpPr>
          <p:cNvPr id="12" name="Dikdörtgen 11">
            <a:extLst>
              <a:ext uri="{FF2B5EF4-FFF2-40B4-BE49-F238E27FC236}">
                <a16:creationId xmlns:a16="http://schemas.microsoft.com/office/drawing/2014/main" id="{E5066766-0535-4397-86E6-7766E61848EC}"/>
              </a:ext>
            </a:extLst>
          </p:cNvPr>
          <p:cNvSpPr/>
          <p:nvPr/>
        </p:nvSpPr>
        <p:spPr>
          <a:xfrm>
            <a:off x="7870191" y="6208930"/>
            <a:ext cx="8162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000" dirty="0"/>
              <a:t>Görsel 3-4 </a:t>
            </a:r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4CE1CBFB-7B5A-42C9-B916-FDACAB587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134" y="2467847"/>
            <a:ext cx="2233303" cy="1696920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A968A683-FAF9-4D82-8DEA-88A0FC952F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589" y="4691889"/>
            <a:ext cx="2233304" cy="399710"/>
          </a:xfrm>
          <a:prstGeom prst="rect">
            <a:avLst/>
          </a:prstGeom>
        </p:spPr>
      </p:pic>
      <p:sp>
        <p:nvSpPr>
          <p:cNvPr id="17" name="Dikdörtgen 16">
            <a:extLst>
              <a:ext uri="{FF2B5EF4-FFF2-40B4-BE49-F238E27FC236}">
                <a16:creationId xmlns:a16="http://schemas.microsoft.com/office/drawing/2014/main" id="{9DB751E6-3188-405E-8C9D-8ABB501EBFF0}"/>
              </a:ext>
            </a:extLst>
          </p:cNvPr>
          <p:cNvSpPr/>
          <p:nvPr/>
        </p:nvSpPr>
        <p:spPr>
          <a:xfrm>
            <a:off x="5302831" y="1747836"/>
            <a:ext cx="182575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100" dirty="0" err="1"/>
              <a:t>Two</a:t>
            </a:r>
            <a:r>
              <a:rPr lang="tr-TR" sz="2100" dirty="0"/>
              <a:t> </a:t>
            </a:r>
            <a:r>
              <a:rPr lang="tr-TR" sz="2100" dirty="0" err="1"/>
              <a:t>way</a:t>
            </a:r>
            <a:r>
              <a:rPr lang="tr-TR" sz="2100" dirty="0"/>
              <a:t> </a:t>
            </a:r>
            <a:r>
              <a:rPr lang="tr-TR" sz="2100" dirty="0" err="1"/>
              <a:t>ToA</a:t>
            </a:r>
            <a:r>
              <a:rPr lang="tr-TR" sz="2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7823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C8988C6-0554-49AA-8A52-79F76852E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20" y="74645"/>
            <a:ext cx="8229240" cy="811910"/>
          </a:xfrm>
        </p:spPr>
        <p:txBody>
          <a:bodyPr/>
          <a:lstStyle/>
          <a:p>
            <a:r>
              <a:rPr lang="tr-TR" dirty="0">
                <a:solidFill>
                  <a:schemeClr val="bg1"/>
                </a:solidFill>
              </a:rPr>
              <a:t>Hesaplama Yöntemi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B33C4BC5-EE5C-47AF-B616-22E04A8045B1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57380" y="1110003"/>
            <a:ext cx="8229240" cy="4786945"/>
          </a:xfrm>
        </p:spPr>
        <p:txBody>
          <a:bodyPr/>
          <a:lstStyle/>
          <a:p>
            <a:r>
              <a:rPr lang="tr-TR" sz="2200" dirty="0">
                <a:latin typeface="+mn-lt"/>
              </a:rPr>
              <a:t> </a:t>
            </a:r>
          </a:p>
          <a:p>
            <a:pPr>
              <a:lnSpc>
                <a:spcPct val="120000"/>
              </a:lnSpc>
            </a:pPr>
            <a:r>
              <a:rPr lang="tr-TR" sz="2200" dirty="0">
                <a:latin typeface="+mn-lt"/>
              </a:rPr>
              <a:t>Projede </a:t>
            </a:r>
            <a:r>
              <a:rPr lang="tr-TR" sz="2200" dirty="0" err="1">
                <a:latin typeface="+mn-lt"/>
              </a:rPr>
              <a:t>ToA</a:t>
            </a:r>
            <a:r>
              <a:rPr lang="tr-TR" sz="2200" dirty="0">
                <a:latin typeface="+mn-lt"/>
              </a:rPr>
              <a:t> yöntemi kullanılmıştır. Sinyalin havada uçuş süresine göre sabit istasyonların mobil istasyona olan uzaklığı bulunur. Görseldeki gibi hayali 3 adet çember çizilir. Merkezini ve yarıçapını bildiğimiz bu çemberlerin </a:t>
            </a:r>
            <a:r>
              <a:rPr lang="tr-TR" sz="2200" dirty="0" err="1">
                <a:latin typeface="+mn-lt"/>
              </a:rPr>
              <a:t>kesişiminde</a:t>
            </a:r>
            <a:r>
              <a:rPr lang="tr-TR" sz="2200" dirty="0">
                <a:latin typeface="+mn-lt"/>
              </a:rPr>
              <a:t> kalan alan aradığımız konumdur. </a:t>
            </a:r>
          </a:p>
          <a:p>
            <a:pPr>
              <a:lnSpc>
                <a:spcPct val="120000"/>
              </a:lnSpc>
            </a:pPr>
            <a:endParaRPr lang="tr-TR" sz="2200" dirty="0">
              <a:latin typeface="+mn-lt"/>
            </a:endParaRPr>
          </a:p>
          <a:p>
            <a:pPr>
              <a:lnSpc>
                <a:spcPct val="120000"/>
              </a:lnSpc>
            </a:pPr>
            <a:r>
              <a:rPr lang="tr-TR" sz="2200" dirty="0">
                <a:latin typeface="+mn-lt"/>
              </a:rPr>
              <a:t>Teori çemberlerin kesiştiği noktalarda cevap vermektedir. Kestirimde çember </a:t>
            </a:r>
            <a:r>
              <a:rPr lang="tr-TR" sz="2200" dirty="0" err="1">
                <a:latin typeface="+mn-lt"/>
              </a:rPr>
              <a:t>kesişiminin</a:t>
            </a:r>
            <a:r>
              <a:rPr lang="tr-TR" sz="2200" dirty="0">
                <a:latin typeface="+mn-lt"/>
              </a:rPr>
              <a:t> sağlanamadığı noktalar ele alınıp iyileştirmeler yapıldı.</a:t>
            </a:r>
          </a:p>
          <a:p>
            <a:endParaRPr lang="en-US" sz="2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44878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AD5969A-F79B-4564-A38D-8595941B2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74646"/>
            <a:ext cx="1455576" cy="671804"/>
          </a:xfrm>
        </p:spPr>
        <p:txBody>
          <a:bodyPr/>
          <a:lstStyle/>
          <a:p>
            <a:r>
              <a:rPr lang="tr-TR" dirty="0">
                <a:solidFill>
                  <a:schemeClr val="bg1"/>
                </a:solidFill>
              </a:rPr>
              <a:t>Çıktı</a:t>
            </a:r>
          </a:p>
        </p:txBody>
      </p:sp>
      <p:pic>
        <p:nvPicPr>
          <p:cNvPr id="4" name="sunum">
            <a:hlinkClick r:id="" action="ppaction://media"/>
            <a:extLst>
              <a:ext uri="{FF2B5EF4-FFF2-40B4-BE49-F238E27FC236}">
                <a16:creationId xmlns:a16="http://schemas.microsoft.com/office/drawing/2014/main" id="{9F824CDB-6457-44B1-9128-57D6F2D59D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6475" y="1192003"/>
            <a:ext cx="7802562" cy="438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3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8534520" y="6553080"/>
            <a:ext cx="453960" cy="7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9E7CD473-4ED9-4575-BFC0-51784AAF17C7}" type="slidenum">
              <a:rPr lang="en-US" sz="1000" b="0" strike="noStrike" spc="-1">
                <a:solidFill>
                  <a:srgbClr val="FFFFE5"/>
                </a:solidFill>
                <a:latin typeface="Arial"/>
                <a:ea typeface="DejaVu Sans"/>
              </a:rPr>
              <a:t>9</a:t>
            </a:fld>
            <a:endParaRPr lang="en-US" sz="1000" b="0" strike="noStrike" spc="-1"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152280" y="106200"/>
            <a:ext cx="7845480" cy="5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tr-TR" sz="40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Hata Grafiği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300494" y="965696"/>
            <a:ext cx="3058526" cy="47633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</a:pPr>
            <a:endParaRPr lang="en-US" sz="2000" spc="-1" dirty="0"/>
          </a:p>
          <a:p>
            <a:pPr marL="343080" indent="-34092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Font typeface="Symbol"/>
              <a:buChar char=""/>
            </a:pPr>
            <a:endParaRPr lang="en-US" sz="2000" b="0" strike="noStrike" spc="-1" dirty="0">
              <a:latin typeface="Arial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511F4DC6-9DD9-47E7-98D7-DA1DAC516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74" y="1492719"/>
            <a:ext cx="6584251" cy="411515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2192</TotalTime>
  <Words>506</Words>
  <Application>Microsoft Office PowerPoint</Application>
  <PresentationFormat>Ekran Gösterisi (4:3)</PresentationFormat>
  <Paragraphs>77</Paragraphs>
  <Slides>11</Slides>
  <Notes>3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2</vt:i4>
      </vt:variant>
      <vt:variant>
        <vt:lpstr>Slayt Başlıkları</vt:lpstr>
      </vt:variant>
      <vt:variant>
        <vt:i4>11</vt:i4>
      </vt:variant>
    </vt:vector>
  </HeadingPairs>
  <TitlesOfParts>
    <vt:vector size="21" baseType="lpstr">
      <vt:lpstr>바탕</vt:lpstr>
      <vt:lpstr>Arial</vt:lpstr>
      <vt:lpstr>DejaVu Sans</vt:lpstr>
      <vt:lpstr>StarSymbol</vt:lpstr>
      <vt:lpstr>Symbol</vt:lpstr>
      <vt:lpstr>Tahoma</vt:lpstr>
      <vt:lpstr>Times New Roman</vt:lpstr>
      <vt:lpstr>Wingdings</vt:lpstr>
      <vt:lpstr>Office Theme</vt:lpstr>
      <vt:lpstr>Office Theme</vt:lpstr>
      <vt:lpstr>PowerPoint Sunusu</vt:lpstr>
      <vt:lpstr>PowerPoint Sunusu</vt:lpstr>
      <vt:lpstr>PowerPoint Sunusu</vt:lpstr>
      <vt:lpstr>Amaç</vt:lpstr>
      <vt:lpstr>Kullanılan Metot</vt:lpstr>
      <vt:lpstr>Time Of Arrival</vt:lpstr>
      <vt:lpstr>Hesaplama Yöntemi</vt:lpstr>
      <vt:lpstr>Çıktı</vt:lpstr>
      <vt:lpstr>PowerPoint Sunusu</vt:lpstr>
      <vt:lpstr>PowerPoint Sunusu</vt:lpstr>
      <vt:lpstr>PowerPoint Sunusu</vt:lpstr>
    </vt:vector>
  </TitlesOfParts>
  <Company>gyte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sunum formati</dc:title>
  <dc:subject/>
  <dc:creator>inanc tahrali</dc:creator>
  <dc:description/>
  <cp:lastModifiedBy>Ebru KARDAŞ</cp:lastModifiedBy>
  <cp:revision>247</cp:revision>
  <dcterms:created xsi:type="dcterms:W3CDTF">2007-08-26T20:02:13Z</dcterms:created>
  <dcterms:modified xsi:type="dcterms:W3CDTF">2019-05-30T01:45:01Z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gyte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2</vt:i4>
  </property>
  <property fmtid="{D5CDD505-2E9C-101B-9397-08002B2CF9AE}" pid="9" name="PresentationFormat">
    <vt:lpwstr>On-screen Show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8</vt:i4>
  </property>
</Properties>
</file>